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4" r:id="rId1"/>
  </p:sldMasterIdLst>
  <p:notesMasterIdLst>
    <p:notesMasterId r:id="rId6"/>
  </p:notesMasterIdLst>
  <p:sldIdLst>
    <p:sldId id="256" r:id="rId2"/>
    <p:sldId id="257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09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17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6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4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3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2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0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69" algn="l" defTabSz="45710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9"/>
    <p:restoredTop sz="94694"/>
  </p:normalViewPr>
  <p:slideViewPr>
    <p:cSldViewPr snapToGrid="0" snapToObjects="1">
      <p:cViewPr varScale="1">
        <p:scale>
          <a:sx n="108" d="100"/>
          <a:sy n="108" d="100"/>
        </p:scale>
        <p:origin x="98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png>
</file>

<file path=ppt/media/image2.png>
</file>

<file path=ppt/media/image3.png>
</file>

<file path=ppt/media/image4.png>
</file>

<file path=ppt/media/image5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D706F2-A2D1-E149-9359-A7FFFF6E3407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6B826-5456-C94A-AE46-A00726E3D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33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09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17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26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34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543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652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760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869" algn="l" defTabSz="91421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0AC7093-E5D1-5244-96F3-85AEFD0FA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0" y="1122363"/>
            <a:ext cx="5257800" cy="268570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5999" y="4016415"/>
            <a:ext cx="5257799" cy="228206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7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1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3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7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EFC9E8-6BBD-044F-B6A0-1E39A80CFCB1}"/>
              </a:ext>
            </a:extLst>
          </p:cNvPr>
          <p:cNvSpPr txBox="1"/>
          <p:nvPr userDrawn="1"/>
        </p:nvSpPr>
        <p:spPr>
          <a:xfrm>
            <a:off x="1967696" y="6298477"/>
            <a:ext cx="2435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www.embarcadero.com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51C1BD4-DAA4-FB45-A25C-01BD375DB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99"/>
          </a:p>
        </p:txBody>
      </p:sp>
    </p:spTree>
    <p:extLst>
      <p:ext uri="{BB962C8B-B14F-4D97-AF65-F5344CB8AC3E}">
        <p14:creationId xmlns:p14="http://schemas.microsoft.com/office/powerpoint/2010/main" val="3028389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7" indent="0">
              <a:buNone/>
              <a:defRPr sz="1400"/>
            </a:lvl2pPr>
            <a:lvl3pPr marL="914354" indent="0">
              <a:buNone/>
              <a:defRPr sz="1200"/>
            </a:lvl3pPr>
            <a:lvl4pPr marL="1371531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3" indent="0">
              <a:buNone/>
              <a:defRPr sz="1000"/>
            </a:lvl7pPr>
            <a:lvl8pPr marL="3200240" indent="0">
              <a:buNone/>
              <a:defRPr sz="1000"/>
            </a:lvl8pPr>
            <a:lvl9pPr marL="3657417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8F7A4-D617-214F-ACF6-851ACCAE1D0C}" type="datetime1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491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7" indent="0">
              <a:buNone/>
              <a:defRPr sz="2800"/>
            </a:lvl2pPr>
            <a:lvl3pPr marL="914354" indent="0">
              <a:buNone/>
              <a:defRPr sz="2400"/>
            </a:lvl3pPr>
            <a:lvl4pPr marL="1371531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3" indent="0">
              <a:buNone/>
              <a:defRPr sz="2000"/>
            </a:lvl7pPr>
            <a:lvl8pPr marL="3200240" indent="0">
              <a:buNone/>
              <a:defRPr sz="2000"/>
            </a:lvl8pPr>
            <a:lvl9pPr marL="3657417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7" indent="0">
              <a:buNone/>
              <a:defRPr sz="1400"/>
            </a:lvl2pPr>
            <a:lvl3pPr marL="914354" indent="0">
              <a:buNone/>
              <a:defRPr sz="1200"/>
            </a:lvl3pPr>
            <a:lvl4pPr marL="1371531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3" indent="0">
              <a:buNone/>
              <a:defRPr sz="1000"/>
            </a:lvl7pPr>
            <a:lvl8pPr marL="3200240" indent="0">
              <a:buNone/>
              <a:defRPr sz="1000"/>
            </a:lvl8pPr>
            <a:lvl9pPr marL="3657417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5E218-0EE1-0749-8221-12E77BA6B63A}" type="datetime1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823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72875-98D9-2949-9816-F75D454B7DE5}" type="datetime1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872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CAD46-F91A-A94D-B8B9-297443521FD8}" type="datetime1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51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C3D46-21CC-4946-8590-026B0EC0091F}" type="datetime1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506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7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90C33-F600-364A-AEEB-301C80543D49}" type="datetime1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915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262E-3433-A64B-84EE-C468CDE2EA0B}" type="datetime1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880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7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1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3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7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1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3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4D9B2-1584-6A43-9924-78E5B82323F6}" type="datetime1">
              <a:rPr lang="en-US" smtClean="0"/>
              <a:t>11/8/2019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79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1BB06-0891-EC40-8624-886A75085994}" type="datetime1">
              <a:rPr lang="en-US" smtClean="0"/>
              <a:t>11/8/2019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865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834F8-4A76-0243-AAC0-7B4FB180CCE1}" type="datetime1">
              <a:rPr lang="en-US" smtClean="0"/>
              <a:t>11/8/2019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6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deRage 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ABC5D8-A412-5C4A-A046-EA9DE68F4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5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356766A-0F8D-C046-AECE-2E621C8C2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599"/>
          </a:p>
        </p:txBody>
      </p:sp>
    </p:spTree>
    <p:extLst>
      <p:ext uri="{BB962C8B-B14F-4D97-AF65-F5344CB8AC3E}">
        <p14:creationId xmlns:p14="http://schemas.microsoft.com/office/powerpoint/2010/main" val="3068748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01754" y="6356351"/>
            <a:ext cx="13744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D5640-FAA7-B84D-AA0E-54C12C84AD78}" type="datetime1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#CodeRage2019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6356351"/>
            <a:ext cx="119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26A66-3BF0-AD47-90CC-3887A821971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EFFF4D-971E-344B-B369-9221AABB5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665751" y="6267791"/>
            <a:ext cx="2043581" cy="54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2228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6" r:id="rId8"/>
    <p:sldLayoutId id="2147483757" r:id="rId9"/>
    <p:sldLayoutId id="2147483758" r:id="rId10"/>
    <p:sldLayoutId id="2147483752" r:id="rId11"/>
    <p:sldLayoutId id="2147483753" r:id="rId12"/>
    <p:sldLayoutId id="2147483754" r:id="rId13"/>
    <p:sldLayoutId id="2147483755" r:id="rId14"/>
  </p:sldLayoutIdLst>
  <p:hf sldNum="0"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3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7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1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7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495BA-5C8B-9046-8C63-6A1401DA5A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simple </a:t>
            </a:r>
            <a:r>
              <a:rPr lang="en-US" dirty="0" err="1"/>
              <a:t>FireMonkey</a:t>
            </a:r>
            <a:r>
              <a:rPr lang="en-US" dirty="0"/>
              <a:t> </a:t>
            </a:r>
            <a:r>
              <a:rPr lang="en-US" b="1" dirty="0">
                <a:solidFill>
                  <a:schemeClr val="accent5"/>
                </a:solidFill>
              </a:rPr>
              <a:t>H</a:t>
            </a:r>
            <a:r>
              <a:rPr lang="en-US" b="1" dirty="0">
                <a:solidFill>
                  <a:schemeClr val="accent2"/>
                </a:solidFill>
              </a:rPr>
              <a:t>T</a:t>
            </a:r>
            <a:r>
              <a:rPr lang="en-US" b="1" dirty="0">
                <a:solidFill>
                  <a:schemeClr val="accent3"/>
                </a:solidFill>
              </a:rPr>
              <a:t>M</a:t>
            </a:r>
            <a:r>
              <a:rPr lang="en-US" b="1" dirty="0">
                <a:solidFill>
                  <a:schemeClr val="accent6"/>
                </a:solidFill>
              </a:rPr>
              <a:t>L</a:t>
            </a:r>
            <a:r>
              <a:rPr lang="en-US" dirty="0"/>
              <a:t> </a:t>
            </a:r>
            <a:r>
              <a:rPr lang="en-US" i="1" dirty="0"/>
              <a:t>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21B52-4316-E845-9200-66F6776C89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Erik van Bilsen</a:t>
            </a:r>
          </a:p>
          <a:p>
            <a:r>
              <a:rPr lang="en-US" dirty="0"/>
              <a:t>erik@grijjy.com</a:t>
            </a:r>
          </a:p>
          <a:p>
            <a:r>
              <a:rPr lang="en-US" dirty="0"/>
              <a:t>blog.grijjy.com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9C0DF6B6-2155-DE4A-A20D-9C9CCAFB6BBA}"/>
              </a:ext>
            </a:extLst>
          </p:cNvPr>
          <p:cNvSpPr txBox="1">
            <a:spLocks/>
          </p:cNvSpPr>
          <p:nvPr/>
        </p:nvSpPr>
        <p:spPr>
          <a:xfrm>
            <a:off x="6667498" y="62984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109" rtl="0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09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17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26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34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543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652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760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869" algn="l" defTabSz="45710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https://embt.co/CodeRage2019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24843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3057B-577A-1E46-949C-257A79FCB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1325563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E86535-0510-324C-8FF4-40D54D976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315201" cy="4351338"/>
          </a:xfrm>
        </p:spPr>
        <p:txBody>
          <a:bodyPr/>
          <a:lstStyle/>
          <a:p>
            <a:r>
              <a:rPr lang="en-US" dirty="0"/>
              <a:t>Create a descendant of </a:t>
            </a:r>
            <a:r>
              <a:rPr lang="en-US" dirty="0" err="1"/>
              <a:t>TLabel</a:t>
            </a:r>
            <a:r>
              <a:rPr lang="en-US" dirty="0"/>
              <a:t> that supports a limited selection of HTML tags</a:t>
            </a:r>
          </a:p>
          <a:p>
            <a:r>
              <a:rPr lang="en-US" dirty="0"/>
              <a:t>Override its </a:t>
            </a:r>
            <a:r>
              <a:rPr lang="en-US" dirty="0" err="1"/>
              <a:t>DoChanged</a:t>
            </a:r>
            <a:r>
              <a:rPr lang="en-US" dirty="0"/>
              <a:t> method to parse the text for HTML tags</a:t>
            </a:r>
          </a:p>
          <a:p>
            <a:r>
              <a:rPr lang="en-US" dirty="0"/>
              <a:t>Use </a:t>
            </a:r>
            <a:r>
              <a:rPr lang="en-US" dirty="0" err="1"/>
              <a:t>FireMonkey’s</a:t>
            </a:r>
            <a:r>
              <a:rPr lang="en-US" dirty="0"/>
              <a:t> </a:t>
            </a:r>
            <a:r>
              <a:rPr lang="en-US" dirty="0" err="1"/>
              <a:t>TTextLayout</a:t>
            </a:r>
            <a:r>
              <a:rPr lang="en-US" dirty="0"/>
              <a:t> class to apply formatting attributes to parts of the text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0686D3-8CF4-5946-B373-149CC9FB9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1"/>
            <a:ext cx="4114800" cy="365125"/>
          </a:xfrm>
        </p:spPr>
        <p:txBody>
          <a:bodyPr/>
          <a:lstStyle/>
          <a:p>
            <a:r>
              <a:rPr lang="en-US"/>
              <a:t>#CodeRage2019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5260D0E5-D690-4497-B24F-71C186B309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3502057"/>
              </p:ext>
            </p:extLst>
          </p:nvPr>
        </p:nvGraphicFramePr>
        <p:xfrm>
          <a:off x="8452634" y="2132306"/>
          <a:ext cx="2901165" cy="4044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Image" r:id="rId3" imgW="4124520" imgH="5749920" progId="Photoshop.Image.55">
                  <p:embed/>
                </p:oleObj>
              </mc:Choice>
              <mc:Fallback>
                <p:oleObj name="Image" r:id="rId3" imgW="4124520" imgH="5749920" progId="Photoshop.Image.5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390BD4D-FE31-4863-8164-687AFD20CF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52634" y="2132306"/>
                        <a:ext cx="2901165" cy="4044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C5D05AE-4B79-A940-9C1B-11C9B32B9D65}"/>
              </a:ext>
            </a:extLst>
          </p:cNvPr>
          <p:cNvSpPr txBox="1"/>
          <p:nvPr/>
        </p:nvSpPr>
        <p:spPr>
          <a:xfrm>
            <a:off x="8452634" y="5807631"/>
            <a:ext cx="2901166" cy="369332"/>
          </a:xfrm>
          <a:prstGeom prst="rect">
            <a:avLst/>
          </a:prstGeom>
          <a:solidFill>
            <a:schemeClr val="bg1">
              <a:alpha val="5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Erik van Bilsen</a:t>
            </a:r>
          </a:p>
        </p:txBody>
      </p:sp>
    </p:spTree>
    <p:extLst>
      <p:ext uri="{BB962C8B-B14F-4D97-AF65-F5344CB8AC3E}">
        <p14:creationId xmlns:p14="http://schemas.microsoft.com/office/powerpoint/2010/main" val="3618503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9EB8A-4F33-475A-815C-96123A9E3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/>
              <a:t>TTextLayout</a:t>
            </a:r>
            <a:r>
              <a:rPr lang="en-US" dirty="0"/>
              <a:t>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EB16E-BEDA-48C1-9142-26693C5A5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658382" cy="4351338"/>
          </a:xfrm>
        </p:spPr>
        <p:txBody>
          <a:bodyPr/>
          <a:lstStyle/>
          <a:p>
            <a:r>
              <a:rPr lang="en-US" dirty="0"/>
              <a:t>Is used by </a:t>
            </a:r>
            <a:r>
              <a:rPr lang="en-US" dirty="0" err="1"/>
              <a:t>FireMonkey</a:t>
            </a:r>
            <a:r>
              <a:rPr lang="en-US" dirty="0"/>
              <a:t> to calculate </a:t>
            </a:r>
            <a:r>
              <a:rPr lang="en-US"/>
              <a:t>glyph positions, </a:t>
            </a:r>
            <a:r>
              <a:rPr lang="en-US" dirty="0"/>
              <a:t>measure text, draw text and convert text to curves for path effects and 3D extrusion.</a:t>
            </a:r>
          </a:p>
          <a:p>
            <a:r>
              <a:rPr lang="en-US" dirty="0"/>
              <a:t>But also has support for applying text formatting to parts of the text, although this functionality is currently not used in the FMX framework.</a:t>
            </a:r>
          </a:p>
          <a:p>
            <a:r>
              <a:rPr lang="en-US" dirty="0" err="1"/>
              <a:t>TTextLayout</a:t>
            </a:r>
            <a:r>
              <a:rPr lang="en-US" dirty="0"/>
              <a:t> uses an OS-provided layout engine if available:</a:t>
            </a:r>
          </a:p>
          <a:p>
            <a:pPr lvl="1"/>
            <a:r>
              <a:rPr lang="en-US" dirty="0" err="1"/>
              <a:t>IDWriteTextLayout</a:t>
            </a:r>
            <a:r>
              <a:rPr lang="en-US" dirty="0"/>
              <a:t> on Windows (part of Direct2D).</a:t>
            </a:r>
          </a:p>
          <a:p>
            <a:pPr lvl="1"/>
            <a:r>
              <a:rPr lang="en-US" dirty="0"/>
              <a:t>GDI+ on Windows (if Direct2D is not available or disabled). Note that formatting attributes do </a:t>
            </a:r>
            <a:r>
              <a:rPr lang="en-US" b="1" dirty="0"/>
              <a:t>*not*</a:t>
            </a:r>
            <a:r>
              <a:rPr lang="en-US" dirty="0"/>
              <a:t> work with this implementation!</a:t>
            </a:r>
          </a:p>
          <a:p>
            <a:pPr lvl="1"/>
            <a:r>
              <a:rPr lang="en-US" dirty="0" err="1"/>
              <a:t>CFAttributedString</a:t>
            </a:r>
            <a:r>
              <a:rPr lang="en-US" dirty="0"/>
              <a:t> on macOS (in combination with </a:t>
            </a:r>
            <a:r>
              <a:rPr lang="en-US" dirty="0" err="1"/>
              <a:t>CoreText</a:t>
            </a:r>
            <a:r>
              <a:rPr lang="en-US" dirty="0"/>
              <a:t>).</a:t>
            </a:r>
          </a:p>
          <a:p>
            <a:r>
              <a:rPr lang="en-US" dirty="0"/>
              <a:t>It uses a custom implementation (</a:t>
            </a:r>
            <a:r>
              <a:rPr lang="en-US" dirty="0" err="1"/>
              <a:t>TTextLayoutNG</a:t>
            </a:r>
            <a:r>
              <a:rPr lang="en-US" dirty="0"/>
              <a:t>) on other platforms.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5A1E9E-DC7C-4A1C-B5C4-FEDB77194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#CodeRage2019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026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82A7ED21-8F77-4745-A5DB-38CD4BF64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5523" y="1990847"/>
            <a:ext cx="5531575" cy="4307630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The code: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github.com/</a:t>
            </a:r>
            <a:r>
              <a:rPr lang="en-US" sz="2800" dirty="0" err="1"/>
              <a:t>grijjy</a:t>
            </a:r>
            <a:r>
              <a:rPr lang="en-US" sz="2800" dirty="0"/>
              <a:t>/CodeRage2019</a:t>
            </a:r>
            <a:br>
              <a:rPr lang="en-US" sz="2800" dirty="0"/>
            </a:br>
            <a:endParaRPr lang="en-US" sz="2800" dirty="0"/>
          </a:p>
          <a:p>
            <a:pPr algn="l"/>
            <a:r>
              <a:rPr lang="en-US" sz="2800" dirty="0"/>
              <a:t>Our blog: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/>
              <a:t>blog.grijjy.com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800" dirty="0"/>
          </a:p>
          <a:p>
            <a:pPr algn="l"/>
            <a:r>
              <a:rPr lang="en-US" sz="2800" dirty="0"/>
              <a:t>Me: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/>
              <a:t>erik@grijjy.com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BA5C7F58-7DCB-4B27-84AC-097AF97FC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5524" y="531537"/>
            <a:ext cx="4918276" cy="823392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More Information</a:t>
            </a:r>
          </a:p>
        </p:txBody>
      </p:sp>
    </p:spTree>
    <p:extLst>
      <p:ext uri="{BB962C8B-B14F-4D97-AF65-F5344CB8AC3E}">
        <p14:creationId xmlns:p14="http://schemas.microsoft.com/office/powerpoint/2010/main" val="670222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1250</TotalTime>
  <Words>217</Words>
  <Application>Microsoft Office PowerPoint</Application>
  <PresentationFormat>Widescreen</PresentationFormat>
  <Paragraphs>28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Image</vt:lpstr>
      <vt:lpstr>A simple FireMonkey HTML control</vt:lpstr>
      <vt:lpstr>Overview</vt:lpstr>
      <vt:lpstr>The TTextLayout class</vt:lpstr>
      <vt:lpstr>More 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McKeeth</dc:creator>
  <cp:lastModifiedBy>Erik van Bilsen</cp:lastModifiedBy>
  <cp:revision>15</cp:revision>
  <dcterms:created xsi:type="dcterms:W3CDTF">2019-10-21T19:15:13Z</dcterms:created>
  <dcterms:modified xsi:type="dcterms:W3CDTF">2019-11-08T21:49:28Z</dcterms:modified>
</cp:coreProperties>
</file>

<file path=docProps/thumbnail.jpeg>
</file>